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7"/>
  </p:notesMasterIdLst>
  <p:sldIdLst>
    <p:sldId id="256" r:id="rId2"/>
    <p:sldId id="282" r:id="rId3"/>
    <p:sldId id="257" r:id="rId4"/>
    <p:sldId id="258" r:id="rId5"/>
    <p:sldId id="259" r:id="rId6"/>
    <p:sldId id="274" r:id="rId7"/>
    <p:sldId id="262" r:id="rId8"/>
    <p:sldId id="263" r:id="rId9"/>
    <p:sldId id="284" r:id="rId10"/>
    <p:sldId id="268" r:id="rId11"/>
    <p:sldId id="287" r:id="rId12"/>
    <p:sldId id="269" r:id="rId13"/>
    <p:sldId id="271" r:id="rId14"/>
    <p:sldId id="273" r:id="rId15"/>
    <p:sldId id="270" r:id="rId16"/>
  </p:sldIdLst>
  <p:sldSz cx="12192000" cy="6858000"/>
  <p:notesSz cx="6858000" cy="9144000"/>
  <p:embeddedFontLst>
    <p:embeddedFont>
      <p:font typeface="함초롬돋움" panose="020B0604000101010101" pitchFamily="50" charset="-127"/>
      <p:regular r:id="rId18"/>
      <p:bold r:id="rId19"/>
    </p:embeddedFont>
    <p:embeddedFont>
      <p:font typeface="Wingdings 3" panose="05040102010807070707" pitchFamily="18" charset="2"/>
      <p:regular r:id="rId20"/>
    </p:embeddedFont>
    <p:embeddedFont>
      <p:font typeface="Lucida Sans Unicode" panose="020B0602030504020204" pitchFamily="34" charset="0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552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8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3235363-EF57-496C-ABAC-47BB00C5A864}" type="datetime1">
              <a:rPr lang="ko-KR" altLang="en-US"/>
              <a:pPr lvl="0">
                <a:defRPr/>
              </a:pPr>
              <a:t>2018-12-20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DBCE5E-8ACC-4563-9A82-7A66831CD16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: 도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: 도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: 도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: 도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: 도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: 도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: 도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: 도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: 도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: 도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: 도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: 도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: 도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: 도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: 도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: 도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: 도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: 도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: 도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2523" y="3603285"/>
            <a:ext cx="6547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spc="-150" dirty="0">
                <a:solidFill>
                  <a:srgbClr val="000000"/>
                </a:solidFill>
              </a:rPr>
              <a:t>DPACS (</a:t>
            </a:r>
            <a:r>
              <a:rPr lang="en-US" altLang="ko-KR" sz="2400" dirty="0">
                <a:solidFill>
                  <a:srgbClr val="000000"/>
                </a:solidFill>
              </a:rPr>
              <a:t>Disabled Parking Area Control System</a:t>
            </a:r>
            <a:r>
              <a:rPr lang="en-US" altLang="ko-KR" sz="2400" spc="-150" dirty="0">
                <a:solidFill>
                  <a:srgbClr val="000000"/>
                </a:solidFill>
              </a:rPr>
              <a:t>)</a:t>
            </a:r>
            <a:endParaRPr lang="ko-KR" altLang="en-US" sz="2400" spc="-150" dirty="0">
              <a:solidFill>
                <a:srgbClr val="00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17773" y="3603285"/>
            <a:ext cx="9287535" cy="109733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7500" t="22490" r="16390" b="23940"/>
          <a:stretch>
            <a:fillRect/>
          </a:stretch>
        </p:blipFill>
        <p:spPr>
          <a:xfrm>
            <a:off x="710694" y="2412861"/>
            <a:ext cx="1095500" cy="1190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0983" y="2466569"/>
            <a:ext cx="96103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6000" b="1" dirty="0">
                <a:latin typeface="함초롬돋움"/>
                <a:ea typeface="함초롬돋움"/>
                <a:cs typeface="함초롬돋움"/>
              </a:rPr>
              <a:t>장애인주차구역 단속 시스템</a:t>
            </a:r>
            <a:endParaRPr lang="ko-KR" altLang="en-US" sz="6000" b="1" dirty="0"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859268" y="4663834"/>
            <a:ext cx="321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sz="6000" b="1" spc="-150" dirty="0" smtClean="0">
                <a:latin typeface="함초롬돋움"/>
                <a:ea typeface="함초롬돋움"/>
                <a:cs typeface="함초롬돋움"/>
              </a:rPr>
              <a:t>정리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7259536" y="4123835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530108" y="5117606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9" y="169308"/>
            <a:ext cx="2160126" cy="362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117852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2600" b="1" spc="-150" dirty="0" err="1">
                <a:latin typeface="함초롬돋움"/>
                <a:ea typeface="함초롬돋움"/>
                <a:cs typeface="함초롬돋움"/>
              </a:rPr>
              <a:t>깃허브</a:t>
            </a:r>
            <a:r>
              <a:rPr lang="ko-KR" altLang="en-US" sz="2600" b="1" spc="-150" dirty="0">
                <a:latin typeface="함초롬돋움"/>
                <a:ea typeface="함초롬돋움"/>
                <a:cs typeface="함초롬돋움"/>
              </a:rPr>
              <a:t> 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EAC14D-E90D-40BA-BBFD-3F30D3AD6BF3}"/>
              </a:ext>
            </a:extLst>
          </p:cNvPr>
          <p:cNvSpPr txBox="1"/>
          <p:nvPr/>
        </p:nvSpPr>
        <p:spPr>
          <a:xfrm>
            <a:off x="2083827" y="3069322"/>
            <a:ext cx="8407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rgbClr val="000000"/>
                </a:solidFill>
                <a:latin typeface="맑은 고딕"/>
                <a:ea typeface="맑은 고딕"/>
              </a:rPr>
              <a:t>https://github.com/DPACS/DPACS.git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3FBE2F-494A-40F5-A0CE-E3965494AA37}"/>
              </a:ext>
            </a:extLst>
          </p:cNvPr>
          <p:cNvGrpSpPr/>
          <p:nvPr/>
        </p:nvGrpSpPr>
        <p:grpSpPr>
          <a:xfrm>
            <a:off x="2666650" y="3874284"/>
            <a:ext cx="6931234" cy="74262"/>
            <a:chOff x="3960552" y="3116906"/>
            <a:chExt cx="3881198" cy="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4542951-0344-4080-A843-D977F5383F5D}"/>
                </a:ext>
              </a:extLst>
            </p:cNvPr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C6CF576-F8E0-4279-B474-868C7CB813AD}"/>
                </a:ext>
              </a:extLst>
            </p:cNvPr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EBFFE15-E14D-47CE-9AD0-3F8674F00DC6}"/>
                </a:ext>
              </a:extLst>
            </p:cNvPr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3D22ED2-58CC-4102-93D3-9A3371EB9CCB}"/>
                </a:ext>
              </a:extLst>
            </p:cNvPr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0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205216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>
                <a:latin typeface="함초롬돋움"/>
                <a:ea typeface="함초롬돋움"/>
                <a:cs typeface="함초롬돋움"/>
              </a:rPr>
              <a:t>시연 동영상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" name="전자정보통신공학과 졸작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4506" y="3486355"/>
            <a:ext cx="3881198" cy="0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179065" y="2470692"/>
            <a:ext cx="16626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000000"/>
                </a:solidFill>
                <a:latin typeface="맑은 고딕"/>
                <a:ea typeface="맑은 고딕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32988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79380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2600" b="1" spc="-150" dirty="0">
                <a:latin typeface="함초롬돋움"/>
                <a:ea typeface="함초롬돋움"/>
                <a:cs typeface="함초롬돋움"/>
              </a:rPr>
              <a:t>참조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403EA5-18EE-4A51-B96E-D75DAC70F7E2}"/>
              </a:ext>
            </a:extLst>
          </p:cNvPr>
          <p:cNvSpPr/>
          <p:nvPr/>
        </p:nvSpPr>
        <p:spPr>
          <a:xfrm>
            <a:off x="400866" y="1282690"/>
            <a:ext cx="60344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1. </a:t>
            </a:r>
            <a:r>
              <a:rPr lang="ko-KR" altLang="en-US" sz="2000" dirty="0">
                <a:solidFill>
                  <a:srgbClr val="000000"/>
                </a:solidFill>
              </a:rPr>
              <a:t>https://blog.naver.com/javaking75/220116830853</a:t>
            </a:r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C79E5E-35C2-4710-BDCE-CFD4563C7FE7}"/>
              </a:ext>
            </a:extLst>
          </p:cNvPr>
          <p:cNvSpPr/>
          <p:nvPr/>
        </p:nvSpPr>
        <p:spPr>
          <a:xfrm>
            <a:off x="400865" y="1834238"/>
            <a:ext cx="11543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2. </a:t>
            </a:r>
            <a:r>
              <a:rPr lang="ko-KR" altLang="en-US" sz="2000" dirty="0">
                <a:solidFill>
                  <a:srgbClr val="000000"/>
                </a:solidFill>
              </a:rPr>
              <a:t>https://github.com/anuj-badhwar/Indian-Number-Plate-Recognition-System/blob/master/main.py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DFE974-9171-4533-BF2A-698DCCC1CB6C}"/>
              </a:ext>
            </a:extLst>
          </p:cNvPr>
          <p:cNvSpPr/>
          <p:nvPr/>
        </p:nvSpPr>
        <p:spPr>
          <a:xfrm>
            <a:off x="400865" y="2365386"/>
            <a:ext cx="11543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</a:rPr>
              <a:t>https://stackoverflow.com/questions/34116682/save-base64-image-python/34116876#34116876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C459AF-3F3E-4C00-8044-365330CCE44D}"/>
              </a:ext>
            </a:extLst>
          </p:cNvPr>
          <p:cNvSpPr/>
          <p:nvPr/>
        </p:nvSpPr>
        <p:spPr>
          <a:xfrm>
            <a:off x="400865" y="3045473"/>
            <a:ext cx="4455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4. </a:t>
            </a:r>
            <a:r>
              <a:rPr lang="ko-KR" altLang="en-US" sz="2000" dirty="0">
                <a:solidFill>
                  <a:srgbClr val="000000"/>
                </a:solidFill>
              </a:rPr>
              <a:t>http://hixguru.tistory.com/?page=41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9816-0397-4E02-9531-E24F75C44F6E}"/>
              </a:ext>
            </a:extLst>
          </p:cNvPr>
          <p:cNvSpPr/>
          <p:nvPr/>
        </p:nvSpPr>
        <p:spPr>
          <a:xfrm>
            <a:off x="363514" y="3635597"/>
            <a:ext cx="10696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</a:rPr>
              <a:t>http://pythonstudy.xyz/python/article/202-MySQL-%EC%BF%BC%EB%A6%AC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A86F3D-73D2-4B3A-A1DD-85851C3460C2}"/>
              </a:ext>
            </a:extLst>
          </p:cNvPr>
          <p:cNvSpPr/>
          <p:nvPr/>
        </p:nvSpPr>
        <p:spPr>
          <a:xfrm>
            <a:off x="363514" y="4315684"/>
            <a:ext cx="367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6. </a:t>
            </a:r>
            <a:r>
              <a:rPr lang="ko-KR" altLang="en-US" sz="2000" dirty="0">
                <a:solidFill>
                  <a:srgbClr val="000000"/>
                </a:solidFill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36785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747305" y="3486355"/>
            <a:ext cx="5161167" cy="282081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885103" y="2204358"/>
            <a:ext cx="4780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000000"/>
                </a:solidFill>
                <a:latin typeface="맑은 고딕"/>
                <a:ea typeface="맑은 고딕"/>
              </a:rPr>
              <a:t>Thank you :)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69742" y="4768146"/>
            <a:ext cx="3884600" cy="1440000"/>
            <a:chOff x="8470206" y="4768146"/>
            <a:chExt cx="3884600" cy="1440000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>
              <a:off x="8470206" y="4768146"/>
              <a:ext cx="1440000" cy="144000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err="1" smtClean="0">
                  <a:solidFill>
                    <a:srgbClr val="000000"/>
                  </a:solidFill>
                </a:rPr>
                <a:t>서정무</a:t>
              </a:r>
              <a:endParaRPr lang="ko-KR" altLang="en-US" sz="30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10205" y="4768146"/>
              <a:ext cx="2444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팀원 </a:t>
              </a:r>
              <a:r>
                <a:rPr lang="ko-KR" altLang="en-US" b="1" dirty="0" err="1" smtClean="0">
                  <a:solidFill>
                    <a:srgbClr val="000000"/>
                  </a:solidFill>
                </a:rPr>
                <a:t>서정무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전자정보통신공학과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067725" y="2756253"/>
            <a:ext cx="3689646" cy="1447449"/>
            <a:chOff x="10248772" y="1703794"/>
            <a:chExt cx="3689646" cy="1447449"/>
          </a:xfrm>
        </p:grpSpPr>
        <p:sp>
          <p:nvSpPr>
            <p:cNvPr id="26" name="TextBox 25"/>
            <p:cNvSpPr txBox="1"/>
            <p:nvPr/>
          </p:nvSpPr>
          <p:spPr>
            <a:xfrm>
              <a:off x="11605281" y="1703794"/>
              <a:ext cx="23331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팀원 </a:t>
              </a:r>
              <a:r>
                <a:rPr lang="ko-KR" altLang="en-US" b="1" dirty="0" err="1" smtClean="0">
                  <a:solidFill>
                    <a:srgbClr val="000000"/>
                  </a:solidFill>
                </a:rPr>
                <a:t>안유정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전자정보통신공학과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정보</a:t>
              </a:r>
              <a:r>
                <a:rPr lang="ko-KR" altLang="en-US" b="1" dirty="0" smtClean="0">
                  <a:solidFill>
                    <a:srgbClr val="000000"/>
                  </a:solidFill>
                </a:rPr>
                <a:t>보안학과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0248772" y="1703794"/>
              <a:ext cx="1440000" cy="1447449"/>
              <a:chOff x="10248772" y="1703794"/>
              <a:chExt cx="1440000" cy="1447449"/>
            </a:xfrm>
          </p:grpSpPr>
          <p:sp>
            <p:nvSpPr>
              <p:cNvPr id="20" name="직사각형 19"/>
              <p:cNvSpPr>
                <a:spLocks/>
              </p:cNvSpPr>
              <p:nvPr/>
            </p:nvSpPr>
            <p:spPr>
              <a:xfrm>
                <a:off x="10248772" y="1711243"/>
                <a:ext cx="1440000" cy="144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 smtClean="0">
                    <a:solidFill>
                      <a:srgbClr val="000000"/>
                    </a:solidFill>
                  </a:rPr>
                  <a:t>안유정</a:t>
                </a:r>
                <a:endParaRPr lang="ko-KR" altLang="en-US" sz="3000" b="1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" name="그림 2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8772" y="1703794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4378078" y="2756253"/>
            <a:ext cx="3649750" cy="1447761"/>
            <a:chOff x="6164032" y="1696033"/>
            <a:chExt cx="3649750" cy="1447761"/>
          </a:xfrm>
        </p:grpSpPr>
        <p:sp>
          <p:nvSpPr>
            <p:cNvPr id="19" name="직사각형 18"/>
            <p:cNvSpPr>
              <a:spLocks/>
            </p:cNvSpPr>
            <p:nvPr/>
          </p:nvSpPr>
          <p:spPr>
            <a:xfrm>
              <a:off x="6164032" y="1703794"/>
              <a:ext cx="1440000" cy="144000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smtClean="0">
                  <a:solidFill>
                    <a:srgbClr val="000000"/>
                  </a:solidFill>
                </a:rPr>
                <a:t>최준영</a:t>
              </a:r>
              <a:endParaRPr lang="en-US" altLang="ko-KR" sz="30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60439" y="1696033"/>
              <a:ext cx="2253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팀원 최준영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전자정보통신공학과</a:t>
              </a:r>
              <a:endParaRPr lang="en-US" altLang="ko-KR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34459" y="2756253"/>
            <a:ext cx="3643619" cy="1493157"/>
            <a:chOff x="2079292" y="1650637"/>
            <a:chExt cx="3643619" cy="1493157"/>
          </a:xfrm>
        </p:grpSpPr>
        <p:grpSp>
          <p:nvGrpSpPr>
            <p:cNvPr id="25" name="그룹 24"/>
            <p:cNvGrpSpPr/>
            <p:nvPr/>
          </p:nvGrpSpPr>
          <p:grpSpPr>
            <a:xfrm>
              <a:off x="2079292" y="1703794"/>
              <a:ext cx="1440000" cy="1440000"/>
              <a:chOff x="1128586" y="837508"/>
              <a:chExt cx="2520000" cy="2520000"/>
            </a:xfrm>
          </p:grpSpPr>
          <p:sp>
            <p:nvSpPr>
              <p:cNvPr id="2" name="직사각형 1"/>
              <p:cNvSpPr>
                <a:spLocks/>
              </p:cNvSpPr>
              <p:nvPr/>
            </p:nvSpPr>
            <p:spPr>
              <a:xfrm>
                <a:off x="1128586" y="837508"/>
                <a:ext cx="2520000" cy="252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b="1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4" name="그림 23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586" y="837508"/>
                <a:ext cx="2520000" cy="2520000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420624" y="1650637"/>
              <a:ext cx="230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팀장 </a:t>
              </a:r>
              <a:r>
                <a:rPr lang="ko-KR" altLang="en-US" b="1" dirty="0" err="1" smtClean="0">
                  <a:solidFill>
                    <a:srgbClr val="000000"/>
                  </a:solidFill>
                </a:rPr>
                <a:t>김양규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전자정보통신공학과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12675" y="4768146"/>
            <a:ext cx="3906916" cy="1440000"/>
            <a:chOff x="4382258" y="4768146"/>
            <a:chExt cx="3906916" cy="1440000"/>
          </a:xfrm>
        </p:grpSpPr>
        <p:sp>
          <p:nvSpPr>
            <p:cNvPr id="21" name="직사각형 20"/>
            <p:cNvSpPr>
              <a:spLocks/>
            </p:cNvSpPr>
            <p:nvPr/>
          </p:nvSpPr>
          <p:spPr>
            <a:xfrm>
              <a:off x="4382258" y="4768146"/>
              <a:ext cx="1440000" cy="144000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smtClean="0">
                  <a:solidFill>
                    <a:srgbClr val="000000"/>
                  </a:solidFill>
                </a:rPr>
                <a:t>고은정</a:t>
              </a:r>
              <a:endParaRPr lang="ko-KR" altLang="en-US" sz="30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40317" y="4768146"/>
              <a:ext cx="2448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팀원 고은정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회계학과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전자정보통신공학과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631231" y="751809"/>
            <a:ext cx="4929537" cy="1440000"/>
            <a:chOff x="6164032" y="1703794"/>
            <a:chExt cx="4929537" cy="1440000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6164032" y="1703794"/>
              <a:ext cx="1440000" cy="144000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err="1" smtClean="0">
                  <a:solidFill>
                    <a:srgbClr val="000000"/>
                  </a:solidFill>
                </a:rPr>
                <a:t>유정기</a:t>
              </a:r>
              <a:endParaRPr lang="en-US" altLang="ko-KR" sz="30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68807" y="1711185"/>
              <a:ext cx="3324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0000"/>
                  </a:solidFill>
                </a:rPr>
                <a:t>지도교수 </a:t>
              </a:r>
              <a:r>
                <a:rPr lang="ko-KR" altLang="en-US" b="1" dirty="0" err="1" smtClean="0">
                  <a:solidFill>
                    <a:srgbClr val="000000"/>
                  </a:solidFill>
                </a:rPr>
                <a:t>유정기</a:t>
              </a:r>
              <a:endParaRPr lang="en-US" altLang="ko-KR" b="1" dirty="0" smtClean="0">
                <a:solidFill>
                  <a:srgbClr val="000000"/>
                </a:solidFill>
              </a:endParaRPr>
            </a:p>
            <a:p>
              <a:r>
                <a:rPr lang="ko-KR" altLang="en-US" b="1" dirty="0" smtClean="0">
                  <a:solidFill>
                    <a:srgbClr val="000000"/>
                  </a:solidFill>
                </a:rPr>
                <a:t>대전대 전자정보통신공학과</a:t>
              </a:r>
              <a:endParaRPr lang="ko-KR" altLang="en-US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33370" y="2629600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514" y="154187"/>
            <a:ext cx="8931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>
                <a:latin typeface="함초롬돋움"/>
                <a:ea typeface="함초롬돋움"/>
                <a:cs typeface="함초롬돋움"/>
              </a:rPr>
              <a:t>목차</a:t>
            </a:r>
            <a:endParaRPr lang="ko-KR" altLang="en-US" sz="3000" b="1" spc="-150">
              <a:latin typeface="함초롬돋움"/>
              <a:cs typeface="함초롬돋움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6023558" y="2065725"/>
            <a:ext cx="94655" cy="4717174"/>
          </a:xfrm>
          <a:prstGeom prst="line">
            <a:avLst/>
          </a:prstGeom>
          <a:ln w="38100" cap="rnd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00789" y="2428801"/>
            <a:ext cx="1516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</a:rPr>
              <a:t>1.</a:t>
            </a:r>
            <a:r>
              <a:rPr lang="en-US" altLang="ko-KR" sz="2000" spc="-15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en-US" sz="2000" spc="-15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작품 </a:t>
            </a:r>
            <a:r>
              <a:rPr lang="ko-KR" altLang="en-US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설명</a:t>
            </a: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629689" y="3806316"/>
            <a:ext cx="1371276" cy="17819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58085" y="3555353"/>
            <a:ext cx="13596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</a:rPr>
              <a:t>2.</a:t>
            </a:r>
            <a:r>
              <a:rPr lang="en-US" altLang="ko-KR" sz="2000" spc="-150" dirty="0">
                <a:solidFill>
                  <a:srgbClr val="000000"/>
                </a:solidFill>
              </a:rPr>
              <a:t> </a:t>
            </a:r>
            <a:r>
              <a:rPr lang="ko-KR" altLang="en-US" sz="2000" spc="-150" dirty="0" smtClean="0">
                <a:solidFill>
                  <a:srgbClr val="000000"/>
                </a:solidFill>
              </a:rPr>
              <a:t>알고리즘</a:t>
            </a:r>
            <a:endParaRPr lang="ko-KR" altLang="en-US" sz="2000" spc="-15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050133" y="3585002"/>
            <a:ext cx="0" cy="369334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>
            <a:off x="3050133" y="4271375"/>
            <a:ext cx="0" cy="342540"/>
          </a:xfrm>
          <a:prstGeom prst="line">
            <a:avLst/>
          </a:prstGeom>
          <a:ln w="73025">
            <a:solidFill>
              <a:srgbClr val="B0D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118213" y="4744017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03906" y="5237776"/>
            <a:ext cx="153118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  <a:latin typeface="+mj-lt"/>
              </a:rPr>
              <a:t>- </a:t>
            </a:r>
            <a:r>
              <a:rPr lang="ko-KR" altLang="en-US" sz="2000" spc="-150" dirty="0" err="1" smtClean="0">
                <a:solidFill>
                  <a:srgbClr val="000000"/>
                </a:solidFill>
                <a:latin typeface="+mj-lt"/>
              </a:rPr>
              <a:t>깃허브</a:t>
            </a:r>
            <a:endParaRPr lang="en-US" altLang="ko-KR" sz="2000" spc="-150" dirty="0" smtClean="0">
              <a:solidFill>
                <a:srgbClr val="000000"/>
              </a:solidFill>
              <a:latin typeface="+mj-lt"/>
            </a:endParaRP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  <a:latin typeface="+mj-lt"/>
              </a:rPr>
              <a:t>- </a:t>
            </a:r>
            <a:r>
              <a:rPr lang="ko-KR" altLang="en-US" sz="2000" spc="-150" dirty="0" smtClean="0">
                <a:solidFill>
                  <a:srgbClr val="000000"/>
                </a:solidFill>
                <a:latin typeface="+mj-lt"/>
              </a:rPr>
              <a:t>시연 동영상</a:t>
            </a:r>
            <a:endParaRPr lang="en-US" altLang="ko-KR" sz="2000" spc="-150" dirty="0" smtClean="0">
              <a:solidFill>
                <a:srgbClr val="000000"/>
              </a:solidFill>
              <a:latin typeface="+mj-lt"/>
            </a:endParaRP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  <a:latin typeface="+mj-lt"/>
              </a:rPr>
              <a:t>- </a:t>
            </a:r>
            <a:r>
              <a:rPr lang="en-US" altLang="ko-KR" sz="2000" spc="-150" dirty="0" smtClean="0">
                <a:solidFill>
                  <a:srgbClr val="000000"/>
                </a:solidFill>
                <a:latin typeface="+mj-ea"/>
                <a:ea typeface="+mj-ea"/>
              </a:rPr>
              <a:t>Q/A</a:t>
            </a:r>
            <a:endParaRPr lang="en-US" altLang="ko-KR" sz="2000" spc="-15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  <a:latin typeface="+mj-lt"/>
              </a:rPr>
              <a:t>- </a:t>
            </a:r>
            <a:r>
              <a:rPr lang="ko-KR" altLang="en-US" sz="2000" spc="-150" dirty="0" err="1" smtClean="0">
                <a:solidFill>
                  <a:srgbClr val="000000"/>
                </a:solidFill>
                <a:latin typeface="+mj-lt"/>
              </a:rPr>
              <a:t>참조문헌</a:t>
            </a:r>
            <a:endParaRPr lang="en-US" altLang="ko-KR" sz="2000" spc="-150" dirty="0">
              <a:solidFill>
                <a:srgbClr val="000000"/>
              </a:solidFill>
              <a:latin typeface="+mj-lt"/>
            </a:endParaRPr>
          </a:p>
          <a:p>
            <a:pPr marL="342900" lvl="0" indent="-342900">
              <a:buFontTx/>
              <a:buChar char="-"/>
              <a:defRPr>
                <a:latin typeface="+mn-lt"/>
                <a:ea typeface="+mn-ea"/>
                <a:cs typeface="+mn-cs"/>
              </a:defRPr>
            </a:pPr>
            <a:endParaRPr lang="ko-KR" altLang="en-US" sz="2000" spc="-15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4" name="직선 연결선 53"/>
          <p:cNvCxnSpPr>
            <a:cxnSpLocks/>
          </p:cNvCxnSpPr>
          <p:nvPr/>
        </p:nvCxnSpPr>
        <p:spPr>
          <a:xfrm>
            <a:off x="7532773" y="5213529"/>
            <a:ext cx="29080" cy="1337583"/>
          </a:xfrm>
          <a:prstGeom prst="line">
            <a:avLst/>
          </a:prstGeom>
          <a:ln w="730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5220670" y="626331"/>
            <a:ext cx="1605774" cy="1470975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77169" y="1061013"/>
            <a:ext cx="102784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spc="-150" dirty="0">
                <a:solidFill>
                  <a:schemeClr val="bg1"/>
                </a:solidFill>
                <a:cs typeface="+mn-cs"/>
              </a:rPr>
              <a:t>Index</a:t>
            </a:r>
            <a:endParaRPr lang="ko-KR" altLang="en-US" sz="3000" spc="-150" dirty="0">
              <a:solidFill>
                <a:schemeClr val="bg1"/>
              </a:solidFill>
              <a:cs typeface="+mn-cs"/>
            </a:endParaRPr>
          </a:p>
        </p:txBody>
      </p:sp>
      <p:cxnSp>
        <p:nvCxnSpPr>
          <p:cNvPr id="74" name="직선 연결선 43"/>
          <p:cNvCxnSpPr/>
          <p:nvPr/>
        </p:nvCxnSpPr>
        <p:spPr>
          <a:xfrm>
            <a:off x="7545080" y="2470718"/>
            <a:ext cx="12307" cy="304907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55"/>
          <p:cNvCxnSpPr/>
          <p:nvPr/>
        </p:nvCxnSpPr>
        <p:spPr>
          <a:xfrm>
            <a:off x="3257445" y="3974665"/>
            <a:ext cx="1135488" cy="0"/>
          </a:xfrm>
          <a:prstGeom prst="line">
            <a:avLst/>
          </a:prstGeom>
          <a:ln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50"/>
          <p:cNvCxnSpPr>
            <a:cxnSpLocks/>
          </p:cNvCxnSpPr>
          <p:nvPr/>
        </p:nvCxnSpPr>
        <p:spPr>
          <a:xfrm flipH="1">
            <a:off x="7545080" y="3199431"/>
            <a:ext cx="6984" cy="1190733"/>
          </a:xfrm>
          <a:prstGeom prst="line">
            <a:avLst/>
          </a:prstGeom>
          <a:ln w="730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55"/>
          <p:cNvCxnSpPr/>
          <p:nvPr/>
        </p:nvCxnSpPr>
        <p:spPr>
          <a:xfrm>
            <a:off x="7600789" y="2871980"/>
            <a:ext cx="1135488" cy="0"/>
          </a:xfrm>
          <a:prstGeom prst="line">
            <a:avLst/>
          </a:prstGeom>
          <a:ln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00789" y="3039305"/>
            <a:ext cx="20056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작품소개 </a:t>
            </a:r>
            <a:r>
              <a:rPr lang="en-US" altLang="ko-KR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&amp;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시스템 구조도</a:t>
            </a:r>
            <a:endParaRPr lang="ko-KR" altLang="en-US" sz="2000" dirty="0">
              <a:solidFill>
                <a:srgbClr val="000000"/>
              </a:solidFill>
              <a:latin typeface="bold"/>
              <a:ea typeface="함초롬돋움"/>
              <a:cs typeface="함초롬돋움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시스템 </a:t>
            </a:r>
            <a:r>
              <a:rPr lang="ko-KR" altLang="en-US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구성도</a:t>
            </a:r>
            <a:endParaRPr lang="en-US" altLang="ko-KR" sz="2000" dirty="0">
              <a:solidFill>
                <a:srgbClr val="000000"/>
              </a:solidFill>
              <a:latin typeface="bold"/>
              <a:ea typeface="함초롬돋움"/>
              <a:cs typeface="함초롬돋움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시스템 흐름도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86638" y="4159330"/>
            <a:ext cx="1415772" cy="412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 smtClean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OpenCV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689817" y="4613915"/>
            <a:ext cx="88517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spc="-150" dirty="0" smtClean="0">
                <a:solidFill>
                  <a:srgbClr val="000000"/>
                </a:solidFill>
              </a:rPr>
              <a:t>3. </a:t>
            </a:r>
            <a:r>
              <a:rPr lang="ko-KR" altLang="en-US" sz="2000" spc="-150" dirty="0" smtClean="0">
                <a:solidFill>
                  <a:srgbClr val="000000"/>
                </a:solidFill>
              </a:rPr>
              <a:t>정리</a:t>
            </a:r>
            <a:endParaRPr lang="ko-KR" altLang="en-US" sz="2000" spc="-15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2" name="직선 연결선 61"/>
          <p:cNvCxnSpPr>
            <a:cxnSpLocks/>
          </p:cNvCxnSpPr>
          <p:nvPr/>
        </p:nvCxnSpPr>
        <p:spPr>
          <a:xfrm>
            <a:off x="7552064" y="4613915"/>
            <a:ext cx="9789" cy="317936"/>
          </a:xfrm>
          <a:prstGeom prst="line">
            <a:avLst/>
          </a:prstGeom>
          <a:ln w="730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686110" y="4342413"/>
            <a:ext cx="387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1.</a:t>
            </a:r>
            <a:r>
              <a:rPr lang="ko-KR" altLang="en-US" sz="6000" b="1" spc="-150" dirty="0">
                <a:latin typeface="함초롬돋움"/>
                <a:ea typeface="함초롬돋움"/>
                <a:cs typeface="함초롬돋움"/>
              </a:rPr>
              <a:t> 작품설명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6146110" y="3802413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127576" y="4861221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8" y="169308"/>
            <a:ext cx="2916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  <a:endParaRPr lang="ko-KR" altLang="en-US" sz="2400" b="1" spc="-15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24"/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21"/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88" name="TextBox 21"/>
          <p:cNvSpPr txBox="1"/>
          <p:nvPr/>
        </p:nvSpPr>
        <p:spPr>
          <a:xfrm>
            <a:off x="2480179" y="195612"/>
            <a:ext cx="14382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작품소개</a:t>
            </a:r>
            <a:r>
              <a:rPr lang="en-US" altLang="ko-KR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’</a:t>
            </a:r>
          </a:p>
        </p:txBody>
      </p:sp>
      <p:pic>
        <p:nvPicPr>
          <p:cNvPr id="93" name="그림 92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474503" y="1167189"/>
            <a:ext cx="7224414" cy="457336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5214147" y="5922082"/>
            <a:ext cx="1811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&lt;</a:t>
            </a:r>
            <a:r>
              <a:rPr lang="ko-KR" altLang="en-US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작품 구조도</a:t>
            </a:r>
            <a:r>
              <a:rPr lang="en-US" altLang="ko-KR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endParaRPr lang="en-US" altLang="ko-KR" sz="2000" dirty="0">
              <a:solidFill>
                <a:srgbClr val="000000"/>
              </a:solidFill>
              <a:latin typeface="함초롬돋움"/>
              <a:cs typeface="함초롬돋움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90" name="타원 4"/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타원 63"/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  <a:p>
              <a:pPr algn="ctr">
                <a:defRPr/>
              </a:pP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0E712A3-D43F-4BDE-8BFF-2C4C69E7A750}"/>
              </a:ext>
            </a:extLst>
          </p:cNvPr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2F53F26-0253-487F-B970-D9EC1F1A4EC3}"/>
              </a:ext>
            </a:extLst>
          </p:cNvPr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703A7F6-6643-41EE-A553-D9A32D91272F}"/>
              </a:ext>
            </a:extLst>
          </p:cNvPr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B7D0BC-C270-479D-9407-58293F1B8855}"/>
              </a:ext>
            </a:extLst>
          </p:cNvPr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24">
            <a:extLst>
              <a:ext uri="{FF2B5EF4-FFF2-40B4-BE49-F238E27FC236}">
                <a16:creationId xmlns:a16="http://schemas.microsoft.com/office/drawing/2014/main" id="{CF002142-6B42-42E8-BE54-D15F06814392}"/>
              </a:ext>
            </a:extLst>
          </p:cNvPr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21">
            <a:extLst>
              <a:ext uri="{FF2B5EF4-FFF2-40B4-BE49-F238E27FC236}">
                <a16:creationId xmlns:a16="http://schemas.microsoft.com/office/drawing/2014/main" id="{A0F613D6-B410-4735-ADEA-3803961BBE1B}"/>
              </a:ext>
            </a:extLst>
          </p:cNvPr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117" name="TextBox 21">
            <a:extLst>
              <a:ext uri="{FF2B5EF4-FFF2-40B4-BE49-F238E27FC236}">
                <a16:creationId xmlns:a16="http://schemas.microsoft.com/office/drawing/2014/main" id="{E56C3653-CEDD-4F28-B80D-A597E30BEEE4}"/>
              </a:ext>
            </a:extLst>
          </p:cNvPr>
          <p:cNvSpPr txBox="1"/>
          <p:nvPr/>
        </p:nvSpPr>
        <p:spPr>
          <a:xfrm>
            <a:off x="2480179" y="195612"/>
            <a:ext cx="197041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시스템 구성도</a:t>
            </a: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 ’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4652A5C-D8A9-4CD2-A280-BD0B5A0E9A39}"/>
              </a:ext>
            </a:extLst>
          </p:cNvPr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119" name="타원 4">
              <a:extLst>
                <a:ext uri="{FF2B5EF4-FFF2-40B4-BE49-F238E27FC236}">
                  <a16:creationId xmlns:a16="http://schemas.microsoft.com/office/drawing/2014/main" id="{E12AAF06-A96F-479E-B5CE-D407DB4B308B}"/>
                </a:ext>
              </a:extLst>
            </p:cNvPr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0" name="타원 63">
              <a:extLst>
                <a:ext uri="{FF2B5EF4-FFF2-40B4-BE49-F238E27FC236}">
                  <a16:creationId xmlns:a16="http://schemas.microsoft.com/office/drawing/2014/main" id="{D100AC91-CC6A-4807-AD1E-58C77571EEBE}"/>
                </a:ext>
              </a:extLst>
            </p:cNvPr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타원 73">
              <a:extLst>
                <a:ext uri="{FF2B5EF4-FFF2-40B4-BE49-F238E27FC236}">
                  <a16:creationId xmlns:a16="http://schemas.microsoft.com/office/drawing/2014/main" id="{D81A564A-7B70-4BDB-AB39-2158A3A8D71B}"/>
                </a:ext>
              </a:extLst>
            </p:cNvPr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964B323-9BDB-4E50-A8B2-0D6B3703FA3B}"/>
              </a:ext>
            </a:extLst>
          </p:cNvPr>
          <p:cNvGrpSpPr/>
          <p:nvPr/>
        </p:nvGrpSpPr>
        <p:grpSpPr>
          <a:xfrm>
            <a:off x="471055" y="900544"/>
            <a:ext cx="11681383" cy="6011202"/>
            <a:chOff x="471055" y="900544"/>
            <a:chExt cx="11681383" cy="60112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7A4DB5-4D9D-4524-AE58-610F6E4D00E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50" y="1038883"/>
              <a:ext cx="1440000" cy="144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53EF5A-33D9-4C64-8749-C7F7D7C277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79" y="5215800"/>
              <a:ext cx="1440000" cy="144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A84FD-5F4C-4438-9B3C-2EC3D781E46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246" y="4765761"/>
              <a:ext cx="1440000" cy="11916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A67EF4-FD77-4B95-97F6-494571BA35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00" y="3775800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A45A62-6300-4D63-93C5-67934CAE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519" y="1017615"/>
              <a:ext cx="1440000" cy="144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0DA0AC5-8BCC-4236-939F-6351D45E3F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296" y="1017615"/>
              <a:ext cx="1440000" cy="1440000"/>
            </a:xfrm>
            <a:prstGeom prst="rect">
              <a:avLst/>
            </a:prstGeom>
          </p:spPr>
        </p:pic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D66A4A84-FF42-4AA4-B089-4376A5DEFCBC}"/>
                </a:ext>
              </a:extLst>
            </p:cNvPr>
            <p:cNvSpPr/>
            <p:nvPr/>
          </p:nvSpPr>
          <p:spPr>
            <a:xfrm>
              <a:off x="846207" y="3222487"/>
              <a:ext cx="1440872" cy="1440000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/>
                <a:t>라즈베리파이</a:t>
              </a:r>
              <a:endParaRPr lang="ko-KR" altLang="en-US" sz="20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662EA3-9289-495C-A30A-0CC9244A7C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532" y="1969144"/>
              <a:ext cx="360000" cy="1440000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1E46E21-CD39-43B0-9061-BE6A4AB37E47}"/>
                </a:ext>
              </a:extLst>
            </p:cNvPr>
            <p:cNvCxnSpPr>
              <a:cxnSpLocks/>
            </p:cNvCxnSpPr>
            <p:nvPr/>
          </p:nvCxnSpPr>
          <p:spPr>
            <a:xfrm>
              <a:off x="1567079" y="4662487"/>
              <a:ext cx="0" cy="66021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B33E1CB-C6BE-4226-88E2-EAD92C4196FD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1746643" y="2335800"/>
              <a:ext cx="0" cy="886687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283E1E7-A54A-4EE2-B9E0-29B5CE0AF772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 flipV="1">
              <a:off x="2287079" y="3055801"/>
              <a:ext cx="718211" cy="706686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925F98-BDDC-4AC2-A013-34DBEFEB0297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2287079" y="3762487"/>
              <a:ext cx="718211" cy="733313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8153FB-3DD6-4E32-AC57-2FCEA1DDC387}"/>
                </a:ext>
              </a:extLst>
            </p:cNvPr>
            <p:cNvSpPr/>
            <p:nvPr/>
          </p:nvSpPr>
          <p:spPr>
            <a:xfrm>
              <a:off x="471055" y="900544"/>
              <a:ext cx="3622945" cy="57552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9984A6-0515-4941-9D08-95E8F50D5366}"/>
                </a:ext>
              </a:extLst>
            </p:cNvPr>
            <p:cNvSpPr/>
            <p:nvPr/>
          </p:nvSpPr>
          <p:spPr>
            <a:xfrm>
              <a:off x="7051963" y="900544"/>
              <a:ext cx="4862945" cy="23219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4BEE1A3-36F2-423D-ADA5-A83443831B80}"/>
                </a:ext>
              </a:extLst>
            </p:cNvPr>
            <p:cNvSpPr/>
            <p:nvPr/>
          </p:nvSpPr>
          <p:spPr>
            <a:xfrm>
              <a:off x="7051963" y="4765761"/>
              <a:ext cx="4862945" cy="17458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1B6CCD-B0B6-4A85-93CA-F1830C0706B1}"/>
                </a:ext>
              </a:extLst>
            </p:cNvPr>
            <p:cNvSpPr txBox="1"/>
            <p:nvPr/>
          </p:nvSpPr>
          <p:spPr>
            <a:xfrm>
              <a:off x="8846246" y="6055013"/>
              <a:ext cx="1680560" cy="33855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http://dpacs.xyz/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1B1CD5-23F7-47A8-97A7-409E39585B43}"/>
                </a:ext>
              </a:extLst>
            </p:cNvPr>
            <p:cNvSpPr/>
            <p:nvPr/>
          </p:nvSpPr>
          <p:spPr>
            <a:xfrm>
              <a:off x="4770068" y="1465304"/>
              <a:ext cx="1568863" cy="50384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소켓통신</a:t>
              </a:r>
              <a:endParaRPr lang="en-US" altLang="ko-KR" sz="1600" dirty="0">
                <a:solidFill>
                  <a:srgbClr val="000000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</a:rPr>
                <a:t>(TCP/IP)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414673B-5939-4EE4-A036-38FF5391C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000" y="1208378"/>
              <a:ext cx="2726783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A0BA8E3-0EE8-45DA-840E-7996C9973BA5}"/>
                </a:ext>
              </a:extLst>
            </p:cNvPr>
            <p:cNvSpPr/>
            <p:nvPr/>
          </p:nvSpPr>
          <p:spPr>
            <a:xfrm>
              <a:off x="7336519" y="2673598"/>
              <a:ext cx="1624079" cy="40500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윈도우 서버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6DB8BAE-48CE-41BA-B7F1-92B43A26DB7D}"/>
                </a:ext>
              </a:extLst>
            </p:cNvPr>
            <p:cNvSpPr/>
            <p:nvPr/>
          </p:nvSpPr>
          <p:spPr>
            <a:xfrm>
              <a:off x="10144602" y="2668326"/>
              <a:ext cx="1624079" cy="38747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0000"/>
                  </a:solidFill>
                </a:rPr>
                <a:t>Mysql</a:t>
              </a:r>
              <a:r>
                <a:rPr lang="en-US" altLang="ko-KR" sz="1600" dirty="0">
                  <a:solidFill>
                    <a:srgbClr val="000000"/>
                  </a:solidFill>
                </a:rPr>
                <a:t> DB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7016382-0309-475B-9207-9A22A2C135EB}"/>
                </a:ext>
              </a:extLst>
            </p:cNvPr>
            <p:cNvCxnSpPr>
              <a:cxnSpLocks/>
            </p:cNvCxnSpPr>
            <p:nvPr/>
          </p:nvCxnSpPr>
          <p:spPr>
            <a:xfrm>
              <a:off x="9690482" y="3192659"/>
              <a:ext cx="0" cy="1549037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927DD4D-DA99-4E1C-9A19-B0DBBF4D60FB}"/>
                </a:ext>
              </a:extLst>
            </p:cNvPr>
            <p:cNvSpPr/>
            <p:nvPr/>
          </p:nvSpPr>
          <p:spPr>
            <a:xfrm>
              <a:off x="2216263" y="1062488"/>
              <a:ext cx="797511" cy="34916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000000"/>
                  </a:solidFill>
                </a:rPr>
                <a:t>부저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4EDF146-4DBC-438D-A7D1-BCC279EE6C68}"/>
                </a:ext>
              </a:extLst>
            </p:cNvPr>
            <p:cNvSpPr/>
            <p:nvPr/>
          </p:nvSpPr>
          <p:spPr>
            <a:xfrm>
              <a:off x="2420523" y="6224290"/>
              <a:ext cx="805182" cy="28659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카메라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A43F7B2-D2E4-4511-9118-11DD825CD4D7}"/>
                </a:ext>
              </a:extLst>
            </p:cNvPr>
            <p:cNvSpPr/>
            <p:nvPr/>
          </p:nvSpPr>
          <p:spPr>
            <a:xfrm>
              <a:off x="2721221" y="3329994"/>
              <a:ext cx="1315753" cy="35004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빨간색 </a:t>
              </a:r>
              <a:r>
                <a:rPr lang="en-US" altLang="ko-KR" sz="1600" dirty="0">
                  <a:solidFill>
                    <a:srgbClr val="000000"/>
                  </a:solidFill>
                </a:rPr>
                <a:t>LED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A5D7B70-3E54-40C3-B4F4-D52F03112435}"/>
                </a:ext>
              </a:extLst>
            </p:cNvPr>
            <p:cNvSpPr/>
            <p:nvPr/>
          </p:nvSpPr>
          <p:spPr>
            <a:xfrm>
              <a:off x="2677173" y="5194838"/>
              <a:ext cx="1336329" cy="29500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초록색 </a:t>
              </a:r>
              <a:r>
                <a:rPr lang="en-US" altLang="ko-KR" sz="1600" dirty="0">
                  <a:solidFill>
                    <a:srgbClr val="000000"/>
                  </a:solidFill>
                </a:rPr>
                <a:t>LED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2DD37A8-77D3-4A58-8092-A86701F51688}"/>
                </a:ext>
              </a:extLst>
            </p:cNvPr>
            <p:cNvSpPr txBox="1"/>
            <p:nvPr/>
          </p:nvSpPr>
          <p:spPr>
            <a:xfrm>
              <a:off x="4074101" y="6511636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H/W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B533C75-28EB-40C0-9396-83256B8716C1}"/>
                </a:ext>
              </a:extLst>
            </p:cNvPr>
            <p:cNvSpPr txBox="1"/>
            <p:nvPr/>
          </p:nvSpPr>
          <p:spPr>
            <a:xfrm>
              <a:off x="10882533" y="3279928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S/W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303A2DC-063B-4E45-9B36-66BA9DE38679}"/>
                </a:ext>
              </a:extLst>
            </p:cNvPr>
            <p:cNvSpPr txBox="1"/>
            <p:nvPr/>
          </p:nvSpPr>
          <p:spPr>
            <a:xfrm>
              <a:off x="11384925" y="6457890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Web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723067B-A6CE-4F76-A63D-9E6C4AE17085}"/>
                </a:ext>
              </a:extLst>
            </p:cNvPr>
            <p:cNvSpPr/>
            <p:nvPr/>
          </p:nvSpPr>
          <p:spPr>
            <a:xfrm>
              <a:off x="7958327" y="3581863"/>
              <a:ext cx="1413751" cy="37607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</a:rPr>
                <a:t>아파치</a:t>
              </a:r>
              <a:r>
                <a:rPr lang="en-US" altLang="ko-KR" sz="1600" dirty="0">
                  <a:solidFill>
                    <a:srgbClr val="000000"/>
                  </a:solidFill>
                </a:rPr>
                <a:t>-</a:t>
              </a:r>
              <a:r>
                <a:rPr lang="ko-KR" altLang="en-US" sz="1600" dirty="0" err="1">
                  <a:solidFill>
                    <a:srgbClr val="000000"/>
                  </a:solidFill>
                </a:rPr>
                <a:t>톰캣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2F4D86-F611-4C42-861B-7F754CEC91C4}"/>
                </a:ext>
              </a:extLst>
            </p:cNvPr>
            <p:cNvSpPr/>
            <p:nvPr/>
          </p:nvSpPr>
          <p:spPr>
            <a:xfrm>
              <a:off x="7958327" y="4044714"/>
              <a:ext cx="1413751" cy="3616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0000"/>
                  </a:solidFill>
                </a:rPr>
                <a:t>포트포워딩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8BD2FD17-6406-4824-A968-95281653A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094" y="2046601"/>
              <a:ext cx="1836777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D54FFAB-9A5C-4E29-A228-0CF073128327}"/>
                </a:ext>
              </a:extLst>
            </p:cNvPr>
            <p:cNvSpPr/>
            <p:nvPr/>
          </p:nvSpPr>
          <p:spPr>
            <a:xfrm>
              <a:off x="9068652" y="1169120"/>
              <a:ext cx="1252510" cy="35314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</a:rPr>
                <a:t>DB</a:t>
              </a:r>
              <a:r>
                <a:rPr lang="ko-KR" altLang="en-US" sz="1600" dirty="0">
                  <a:solidFill>
                    <a:srgbClr val="000000"/>
                  </a:solidFill>
                </a:rPr>
                <a:t>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26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6561" y="92366"/>
            <a:ext cx="11608185" cy="6515510"/>
            <a:chOff x="146561" y="92366"/>
            <a:chExt cx="11608185" cy="6515510"/>
          </a:xfrm>
        </p:grpSpPr>
        <p:sp>
          <p:nvSpPr>
            <p:cNvPr id="89" name="직사각형 4"/>
            <p:cNvSpPr/>
            <p:nvPr/>
          </p:nvSpPr>
          <p:spPr>
            <a:xfrm>
              <a:off x="529654" y="1192777"/>
              <a:ext cx="11225092" cy="541509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81217" y="157710"/>
              <a:ext cx="130687" cy="0"/>
            </a:xfrm>
            <a:prstGeom prst="line">
              <a:avLst/>
            </a:prstGeom>
            <a:ln w="730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5400000">
              <a:off x="81217" y="285182"/>
              <a:ext cx="130687" cy="0"/>
            </a:xfrm>
            <a:prstGeom prst="line">
              <a:avLst/>
            </a:prstGeom>
            <a:ln w="730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5400000">
              <a:off x="81217" y="412653"/>
              <a:ext cx="130687" cy="0"/>
            </a:xfrm>
            <a:prstGeom prst="line">
              <a:avLst/>
            </a:prstGeom>
            <a:ln w="730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>
              <a:off x="81217" y="540125"/>
              <a:ext cx="130687" cy="0"/>
            </a:xfrm>
            <a:prstGeom prst="line">
              <a:avLst/>
            </a:prstGeom>
            <a:ln w="730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/>
            <p:cNvGrpSpPr/>
            <p:nvPr/>
          </p:nvGrpSpPr>
          <p:grpSpPr>
            <a:xfrm>
              <a:off x="5729182" y="188196"/>
              <a:ext cx="619039" cy="114597"/>
              <a:chOff x="4645714" y="238300"/>
              <a:chExt cx="619039" cy="114597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645714" y="238300"/>
                <a:ext cx="114597" cy="114597"/>
              </a:xfrm>
              <a:prstGeom prst="ellipse">
                <a:avLst/>
              </a:prstGeom>
              <a:solidFill>
                <a:srgbClr val="286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945944" y="262305"/>
                <a:ext cx="66588" cy="66588"/>
              </a:xfrm>
              <a:prstGeom prst="ellipse">
                <a:avLst/>
              </a:prstGeom>
              <a:solidFill>
                <a:srgbClr val="77AD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5198165" y="262305"/>
                <a:ext cx="66588" cy="66588"/>
              </a:xfrm>
              <a:prstGeom prst="ellipse">
                <a:avLst/>
              </a:prstGeom>
              <a:solidFill>
                <a:srgbClr val="A1C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86" name="직선 연결선 24"/>
            <p:cNvCxnSpPr/>
            <p:nvPr/>
          </p:nvCxnSpPr>
          <p:spPr>
            <a:xfrm>
              <a:off x="1853875" y="326250"/>
              <a:ext cx="443720" cy="0"/>
            </a:xfrm>
            <a:prstGeom prst="line">
              <a:avLst/>
            </a:prstGeom>
            <a:ln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21"/>
            <p:cNvSpPr txBox="1"/>
            <p:nvPr/>
          </p:nvSpPr>
          <p:spPr>
            <a:xfrm>
              <a:off x="306216" y="104083"/>
              <a:ext cx="1601721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sz="3000" b="1" spc="-150" dirty="0">
                  <a:latin typeface="함초롬돋움"/>
                  <a:ea typeface="함초롬돋움"/>
                  <a:cs typeface="함초롬돋움"/>
                </a:rPr>
                <a:t>작품설명</a:t>
              </a:r>
            </a:p>
          </p:txBody>
        </p:sp>
        <p:sp>
          <p:nvSpPr>
            <p:cNvPr id="88" name="TextBox 21"/>
            <p:cNvSpPr txBox="1"/>
            <p:nvPr/>
          </p:nvSpPr>
          <p:spPr>
            <a:xfrm>
              <a:off x="2422881" y="145508"/>
              <a:ext cx="197682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sz="2200" b="1" spc="-150" dirty="0">
                  <a:solidFill>
                    <a:srgbClr val="858585"/>
                  </a:solidFill>
                  <a:latin typeface="함초롬돋움"/>
                  <a:ea typeface="함초롬돋움"/>
                  <a:cs typeface="함초롬돋움"/>
                </a:rPr>
                <a:t>‘</a:t>
              </a:r>
              <a:r>
                <a:rPr lang="ko-KR" altLang="en-US" sz="2200" b="1" spc="-150" dirty="0">
                  <a:solidFill>
                    <a:srgbClr val="858585"/>
                  </a:solidFill>
                  <a:latin typeface="함초롬돋움"/>
                  <a:ea typeface="함초롬돋움"/>
                  <a:cs typeface="함초롬돋움"/>
                </a:rPr>
                <a:t>시스템 </a:t>
              </a:r>
              <a:r>
                <a:rPr lang="ko-KR" altLang="en-US" sz="2400" b="1" spc="-150" dirty="0">
                  <a:solidFill>
                    <a:srgbClr val="858585"/>
                  </a:solidFill>
                  <a:latin typeface="함초롬돋움"/>
                  <a:ea typeface="함초롬돋움"/>
                  <a:cs typeface="함초롬돋움"/>
                </a:rPr>
                <a:t>흐름도</a:t>
              </a:r>
              <a:r>
                <a:rPr lang="en-US" altLang="ko-KR" sz="2200" b="1" spc="-150" dirty="0">
                  <a:solidFill>
                    <a:srgbClr val="858585"/>
                  </a:solidFill>
                  <a:latin typeface="함초롬돋움"/>
                  <a:ea typeface="함초롬돋움"/>
                  <a:cs typeface="함초롬돋움"/>
                </a:rPr>
                <a:t>’</a:t>
              </a:r>
            </a:p>
          </p:txBody>
        </p:sp>
        <p:sp>
          <p:nvSpPr>
            <p:cNvPr id="92" name="직사각형 6"/>
            <p:cNvSpPr/>
            <p:nvPr/>
          </p:nvSpPr>
          <p:spPr>
            <a:xfrm>
              <a:off x="512186" y="663084"/>
              <a:ext cx="1124256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sz="2400" b="1" dirty="0">
                  <a:solidFill>
                    <a:schemeClr val="accent2"/>
                  </a:solidFill>
                  <a:latin typeface="함초롬돋움"/>
                  <a:ea typeface="함초롬돋움"/>
                  <a:cs typeface="함초롬돋움"/>
                </a:rPr>
                <a:t>흐름도</a:t>
              </a:r>
              <a:endParaRPr lang="ko-KR" altLang="en-US" sz="2400" b="1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759287" y="1296685"/>
              <a:ext cx="6179795" cy="5207693"/>
              <a:chOff x="2816585" y="1346789"/>
              <a:chExt cx="6179795" cy="5207693"/>
            </a:xfrm>
          </p:grpSpPr>
          <p:sp>
            <p:nvSpPr>
              <p:cNvPr id="91" name="직사각형 5"/>
              <p:cNvSpPr/>
              <p:nvPr/>
            </p:nvSpPr>
            <p:spPr>
              <a:xfrm>
                <a:off x="2947294" y="1348255"/>
                <a:ext cx="1645942" cy="43394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플랫폼 실행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94" name="직사각형 8"/>
              <p:cNvSpPr/>
              <p:nvPr/>
            </p:nvSpPr>
            <p:spPr>
              <a:xfrm>
                <a:off x="4864344" y="1348255"/>
                <a:ext cx="1620731" cy="4339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차량진입</a:t>
                </a:r>
                <a:endParaRPr lang="ko-KR" altLang="en-US" sz="200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95" name="직사각형 29"/>
              <p:cNvSpPr/>
              <p:nvPr/>
            </p:nvSpPr>
            <p:spPr>
              <a:xfrm>
                <a:off x="6728906" y="1346789"/>
                <a:ext cx="2123193" cy="44167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차량감지</a:t>
                </a:r>
                <a:endParaRPr lang="ko-KR" altLang="en-US" sz="200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96" name="직사각형 40"/>
              <p:cNvSpPr/>
              <p:nvPr/>
            </p:nvSpPr>
            <p:spPr>
              <a:xfrm>
                <a:off x="6737746" y="2192394"/>
                <a:ext cx="2114353" cy="4339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사진촬영</a:t>
                </a:r>
                <a:endParaRPr lang="ko-KR" altLang="en-US" sz="200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98" name="직사각형 42"/>
              <p:cNvSpPr/>
              <p:nvPr/>
            </p:nvSpPr>
            <p:spPr>
              <a:xfrm>
                <a:off x="4936193" y="2189549"/>
                <a:ext cx="1506987" cy="4339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번호추출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99" name="직사각형 43"/>
              <p:cNvSpPr/>
              <p:nvPr/>
            </p:nvSpPr>
            <p:spPr>
              <a:xfrm>
                <a:off x="2930634" y="3171270"/>
                <a:ext cx="1620731" cy="4339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 </a:t>
                </a:r>
                <a:r>
                  <a:rPr lang="en-US" altLang="ko-KR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DB</a:t>
                </a: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 비교</a:t>
                </a:r>
                <a:endParaRPr lang="ko-KR" altLang="en-US" sz="200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01" name="순서도: 판단 46"/>
              <p:cNvSpPr/>
              <p:nvPr/>
            </p:nvSpPr>
            <p:spPr>
              <a:xfrm>
                <a:off x="2816585" y="3950431"/>
                <a:ext cx="2119608" cy="826955"/>
              </a:xfrm>
              <a:prstGeom prst="flowChartDecision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장애인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ea typeface="함초롬돋움"/>
                  <a:cs typeface="함초롬돋움"/>
                </a:endParaRP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여부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02" name="직사각형 47"/>
              <p:cNvSpPr/>
              <p:nvPr/>
            </p:nvSpPr>
            <p:spPr>
              <a:xfrm>
                <a:off x="3502947" y="5880222"/>
                <a:ext cx="1319365" cy="43395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장애인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o</a:t>
                </a:r>
                <a:endParaRPr lang="en-US" altLang="ko-KR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03" name="직사각형 48"/>
              <p:cNvSpPr/>
              <p:nvPr/>
            </p:nvSpPr>
            <p:spPr>
              <a:xfrm>
                <a:off x="3488275" y="5344024"/>
                <a:ext cx="1319941" cy="4372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장애인 </a:t>
                </a:r>
                <a:r>
                  <a:rPr lang="en-US" altLang="ko-KR" sz="200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x</a:t>
                </a:r>
                <a:endParaRPr lang="en-US" altLang="ko-KR" sz="200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cxnSp>
            <p:nvCxnSpPr>
              <p:cNvPr id="104" name="직선 화살표 연결선 12"/>
              <p:cNvCxnSpPr>
                <a:cxnSpLocks/>
                <a:stCxn id="91" idx="3"/>
                <a:endCxn id="94" idx="1"/>
              </p:cNvCxnSpPr>
              <p:nvPr/>
            </p:nvCxnSpPr>
            <p:spPr>
              <a:xfrm>
                <a:off x="4593236" y="1565229"/>
                <a:ext cx="271108" cy="2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6"/>
              <p:cNvCxnSpPr>
                <a:cxnSpLocks/>
                <a:stCxn id="94" idx="3"/>
                <a:endCxn id="95" idx="1"/>
              </p:cNvCxnSpPr>
              <p:nvPr/>
            </p:nvCxnSpPr>
            <p:spPr>
              <a:xfrm>
                <a:off x="6485075" y="1565231"/>
                <a:ext cx="243831" cy="2396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49"/>
              <p:cNvCxnSpPr>
                <a:cxnSpLocks/>
                <a:stCxn id="95" idx="2"/>
                <a:endCxn id="96" idx="0"/>
              </p:cNvCxnSpPr>
              <p:nvPr/>
            </p:nvCxnSpPr>
            <p:spPr>
              <a:xfrm>
                <a:off x="7790503" y="1788465"/>
                <a:ext cx="4420" cy="403929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51"/>
              <p:cNvCxnSpPr>
                <a:cxnSpLocks/>
                <a:stCxn id="98" idx="2"/>
                <a:endCxn id="122" idx="0"/>
              </p:cNvCxnSpPr>
              <p:nvPr/>
            </p:nvCxnSpPr>
            <p:spPr>
              <a:xfrm>
                <a:off x="5689687" y="2623501"/>
                <a:ext cx="0" cy="353582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57"/>
              <p:cNvCxnSpPr>
                <a:cxnSpLocks/>
                <a:stCxn id="122" idx="3"/>
                <a:endCxn id="123" idx="1"/>
              </p:cNvCxnSpPr>
              <p:nvPr/>
            </p:nvCxnSpPr>
            <p:spPr>
              <a:xfrm>
                <a:off x="6443180" y="3391852"/>
                <a:ext cx="294566" cy="636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59"/>
              <p:cNvCxnSpPr/>
              <p:nvPr/>
            </p:nvCxnSpPr>
            <p:spPr>
              <a:xfrm rot="10800000">
                <a:off x="4551365" y="3388246"/>
                <a:ext cx="376583" cy="0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61"/>
              <p:cNvCxnSpPr>
                <a:cxnSpLocks/>
                <a:endCxn id="101" idx="0"/>
              </p:cNvCxnSpPr>
              <p:nvPr/>
            </p:nvCxnSpPr>
            <p:spPr>
              <a:xfrm>
                <a:off x="3876389" y="3605222"/>
                <a:ext cx="0" cy="345209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93"/>
              <p:cNvCxnSpPr>
                <a:cxnSpLocks/>
                <a:stCxn id="96" idx="1"/>
                <a:endCxn id="98" idx="3"/>
              </p:cNvCxnSpPr>
              <p:nvPr/>
            </p:nvCxnSpPr>
            <p:spPr>
              <a:xfrm flipH="1" flipV="1">
                <a:off x="6443180" y="2406525"/>
                <a:ext cx="294566" cy="2845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25"/>
              <p:cNvCxnSpPr>
                <a:cxnSpLocks/>
              </p:cNvCxnSpPr>
              <p:nvPr/>
            </p:nvCxnSpPr>
            <p:spPr>
              <a:xfrm flipH="1" flipV="1">
                <a:off x="2949582" y="5102207"/>
                <a:ext cx="891761" cy="16862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>
                <a:cxnSpLocks/>
              </p:cNvCxnSpPr>
              <p:nvPr/>
            </p:nvCxnSpPr>
            <p:spPr>
              <a:xfrm>
                <a:off x="2949582" y="5102207"/>
                <a:ext cx="0" cy="693947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25"/>
              <p:cNvCxnSpPr/>
              <p:nvPr/>
            </p:nvCxnSpPr>
            <p:spPr>
              <a:xfrm rot="5400000" flipH="1" flipV="1">
                <a:off x="3662334" y="4941015"/>
                <a:ext cx="358019" cy="514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25"/>
              <p:cNvCxnSpPr>
                <a:cxnSpLocks/>
              </p:cNvCxnSpPr>
              <p:nvPr/>
            </p:nvCxnSpPr>
            <p:spPr>
              <a:xfrm flipH="1" flipV="1">
                <a:off x="2947294" y="5791145"/>
                <a:ext cx="212850" cy="213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그룹 115"/>
              <p:cNvGrpSpPr/>
              <p:nvPr/>
            </p:nvGrpSpPr>
            <p:grpSpPr>
              <a:xfrm>
                <a:off x="3157141" y="5489350"/>
                <a:ext cx="2575442" cy="607851"/>
                <a:chOff x="4888174" y="4267046"/>
                <a:chExt cx="2157407" cy="580884"/>
              </a:xfrm>
            </p:grpSpPr>
            <p:cxnSp>
              <p:nvCxnSpPr>
                <p:cNvPr id="117" name="직선 연결선 125"/>
                <p:cNvCxnSpPr/>
                <p:nvPr/>
              </p:nvCxnSpPr>
              <p:spPr>
                <a:xfrm rot="10800000">
                  <a:off x="4888174" y="4273836"/>
                  <a:ext cx="26890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/>
                <p:cNvCxnSpPr/>
                <p:nvPr/>
              </p:nvCxnSpPr>
              <p:spPr>
                <a:xfrm rot="5400000">
                  <a:off x="4600248" y="4555259"/>
                  <a:ext cx="580884" cy="4458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25"/>
                <p:cNvCxnSpPr>
                  <a:cxnSpLocks/>
                  <a:stCxn id="102" idx="1"/>
                </p:cNvCxnSpPr>
                <p:nvPr/>
              </p:nvCxnSpPr>
              <p:spPr>
                <a:xfrm flipH="1" flipV="1">
                  <a:off x="6752936" y="4800558"/>
                  <a:ext cx="292645" cy="8423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직선 화살표 연결선 57"/>
              <p:cNvCxnSpPr>
                <a:cxnSpLocks/>
                <a:stCxn id="103" idx="3"/>
                <a:endCxn id="124" idx="1"/>
              </p:cNvCxnSpPr>
              <p:nvPr/>
            </p:nvCxnSpPr>
            <p:spPr>
              <a:xfrm flipV="1">
                <a:off x="4808216" y="5441757"/>
                <a:ext cx="360130" cy="120908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57"/>
              <p:cNvCxnSpPr>
                <a:cxnSpLocks/>
                <a:endCxn id="125" idx="1"/>
              </p:cNvCxnSpPr>
              <p:nvPr/>
            </p:nvCxnSpPr>
            <p:spPr>
              <a:xfrm>
                <a:off x="4816553" y="6097199"/>
                <a:ext cx="362329" cy="117734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직사각형 41"/>
              <p:cNvSpPr/>
              <p:nvPr/>
            </p:nvSpPr>
            <p:spPr>
              <a:xfrm>
                <a:off x="4936193" y="2977083"/>
                <a:ext cx="1506987" cy="82953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웹서버로 </a:t>
                </a: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정보 전송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23" name="직사각형 45"/>
              <p:cNvSpPr/>
              <p:nvPr/>
            </p:nvSpPr>
            <p:spPr>
              <a:xfrm>
                <a:off x="6737746" y="2973476"/>
                <a:ext cx="2114359" cy="83802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관리자 웹으로 </a:t>
                </a: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정보 올리기 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24" name="직사각형 41"/>
              <p:cNvSpPr/>
              <p:nvPr/>
            </p:nvSpPr>
            <p:spPr>
              <a:xfrm>
                <a:off x="5168346" y="5102207"/>
                <a:ext cx="1323398" cy="6790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파이로 </a:t>
                </a: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정보 전송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25" name="직사각형 41"/>
              <p:cNvSpPr/>
              <p:nvPr/>
            </p:nvSpPr>
            <p:spPr>
              <a:xfrm>
                <a:off x="5178882" y="5875383"/>
                <a:ext cx="1323398" cy="6790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파이로 </a:t>
                </a: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정보 전송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cxnSp>
            <p:nvCxnSpPr>
              <p:cNvPr id="126" name="직선 화살표 연결선 57"/>
              <p:cNvCxnSpPr>
                <a:cxnSpLocks/>
                <a:stCxn id="124" idx="3"/>
                <a:endCxn id="127" idx="1"/>
              </p:cNvCxnSpPr>
              <p:nvPr/>
            </p:nvCxnSpPr>
            <p:spPr>
              <a:xfrm flipV="1">
                <a:off x="6491744" y="5441756"/>
                <a:ext cx="390278" cy="1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직사각형 41"/>
              <p:cNvSpPr/>
              <p:nvPr/>
            </p:nvSpPr>
            <p:spPr>
              <a:xfrm>
                <a:off x="6882022" y="5102206"/>
                <a:ext cx="2114358" cy="6790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Buzzer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 울리고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,</a:t>
                </a:r>
              </a:p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빨간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led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 키기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sp>
            <p:nvSpPr>
              <p:cNvPr id="128" name="직사각형 41"/>
              <p:cNvSpPr/>
              <p:nvPr/>
            </p:nvSpPr>
            <p:spPr>
              <a:xfrm>
                <a:off x="6882021" y="5875383"/>
                <a:ext cx="2114357" cy="43879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초록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led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/>
                    <a:ea typeface="함초롬돋움"/>
                    <a:cs typeface="함초롬돋움"/>
                  </a:rPr>
                  <a:t> 키기</a:t>
                </a:r>
                <a:endParaRPr lang="ko-KR" altLang="en-US" sz="2000" dirty="0">
                  <a:solidFill>
                    <a:schemeClr val="accent2"/>
                  </a:solidFill>
                  <a:latin typeface="함초롬돋움"/>
                  <a:cs typeface="함초롬돋움"/>
                </a:endParaRPr>
              </a:p>
            </p:txBody>
          </p:sp>
          <p:cxnSp>
            <p:nvCxnSpPr>
              <p:cNvPr id="129" name="직선 화살표 연결선 57"/>
              <p:cNvCxnSpPr>
                <a:cxnSpLocks/>
                <a:stCxn id="125" idx="3"/>
                <a:endCxn id="128" idx="1"/>
              </p:cNvCxnSpPr>
              <p:nvPr/>
            </p:nvCxnSpPr>
            <p:spPr>
              <a:xfrm flipV="1">
                <a:off x="6502280" y="6094779"/>
                <a:ext cx="379741" cy="120154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125"/>
            <p:cNvCxnSpPr/>
            <p:nvPr/>
          </p:nvCxnSpPr>
          <p:spPr>
            <a:xfrm rot="10800000">
              <a:off x="3099843" y="6006340"/>
              <a:ext cx="32101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06798" y="4327294"/>
            <a:ext cx="4108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sz="6000" b="1" spc="-150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6000" b="1" spc="-150" dirty="0" smtClean="0">
                <a:latin typeface="함초롬돋움"/>
                <a:ea typeface="함초롬돋움"/>
                <a:cs typeface="함초롬돋움"/>
              </a:rPr>
              <a:t>알고리즘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6166798" y="3884276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  <a:cs typeface="함초롬돋움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275092" y="4867294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  <a:cs typeface="함초롬돋움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9" y="169308"/>
            <a:ext cx="2916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9A2EEDBD-358F-4318-A0DB-0E20D54D1600}"/>
              </a:ext>
            </a:extLst>
          </p:cNvPr>
          <p:cNvSpPr/>
          <p:nvPr/>
        </p:nvSpPr>
        <p:spPr>
          <a:xfrm>
            <a:off x="1447800" y="915997"/>
            <a:ext cx="5425584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16123" y="838702"/>
            <a:ext cx="48990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차량 진입 여부 확인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485DBC-1376-47CD-9062-4CAA73CB09EE}"/>
              </a:ext>
            </a:extLst>
          </p:cNvPr>
          <p:cNvGrpSpPr/>
          <p:nvPr/>
        </p:nvGrpSpPr>
        <p:grpSpPr>
          <a:xfrm>
            <a:off x="1295399" y="1666389"/>
            <a:ext cx="10531288" cy="3482223"/>
            <a:chOff x="1175668" y="1998829"/>
            <a:chExt cx="11128397" cy="348222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8F5024-5DF9-458C-98E9-CB8EF3D8E997}"/>
                </a:ext>
              </a:extLst>
            </p:cNvPr>
            <p:cNvSpPr txBox="1"/>
            <p:nvPr/>
          </p:nvSpPr>
          <p:spPr>
            <a:xfrm>
              <a:off x="1175668" y="1998829"/>
              <a:ext cx="6462731" cy="3364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오른쪽 그림을 </a:t>
              </a:r>
              <a:r>
                <a:rPr lang="en-US" altLang="ko-KR" dirty="0">
                  <a:solidFill>
                    <a:srgbClr val="000000"/>
                  </a:solidFill>
                </a:rPr>
                <a:t>frame </a:t>
              </a:r>
              <a:r>
                <a:rPr lang="ko-KR" altLang="en-US" dirty="0">
                  <a:solidFill>
                    <a:srgbClr val="000000"/>
                  </a:solidFill>
                </a:rPr>
                <a:t>이라고 가정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사다리 꼴 형태의 </a:t>
              </a:r>
              <a:r>
                <a:rPr lang="en-US" altLang="ko-KR" dirty="0">
                  <a:solidFill>
                    <a:srgbClr val="000000"/>
                  </a:solidFill>
                </a:rPr>
                <a:t>ROI</a:t>
              </a:r>
              <a:r>
                <a:rPr lang="ko-KR" altLang="en-US" dirty="0">
                  <a:solidFill>
                    <a:srgbClr val="000000"/>
                  </a:solidFill>
                </a:rPr>
                <a:t>를 설정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빨간색 부분으로 표시된 작은 </a:t>
              </a:r>
              <a:r>
                <a:rPr lang="en-US" altLang="ko-KR" dirty="0">
                  <a:solidFill>
                    <a:srgbClr val="000000"/>
                  </a:solidFill>
                </a:rPr>
                <a:t>ROI 9</a:t>
              </a:r>
              <a:r>
                <a:rPr lang="ko-KR" altLang="en-US" dirty="0">
                  <a:solidFill>
                    <a:srgbClr val="000000"/>
                  </a:solidFill>
                </a:rPr>
                <a:t>개로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</a:t>
              </a:r>
              <a:r>
                <a:rPr lang="ko-KR" altLang="en-US" dirty="0">
                  <a:solidFill>
                    <a:srgbClr val="000000"/>
                  </a:solidFill>
                </a:rPr>
                <a:t>차량 진입 여부 확인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차량이 없을 때 첫 번째 프레임 저장 이후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</a:t>
              </a:r>
              <a:r>
                <a:rPr lang="ko-KR" altLang="en-US" dirty="0">
                  <a:solidFill>
                    <a:srgbClr val="000000"/>
                  </a:solidFill>
                </a:rPr>
                <a:t>첫번째 프레임 </a:t>
              </a:r>
              <a:r>
                <a:rPr lang="en-US" altLang="ko-KR" dirty="0">
                  <a:solidFill>
                    <a:srgbClr val="000000"/>
                  </a:solidFill>
                </a:rPr>
                <a:t>– </a:t>
              </a:r>
              <a:r>
                <a:rPr lang="ko-KR" altLang="en-US" dirty="0">
                  <a:solidFill>
                    <a:srgbClr val="000000"/>
                  </a:solidFill>
                </a:rPr>
                <a:t>현재프레임 의 차영상에서 모든 빨간색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ROI</a:t>
              </a:r>
              <a:r>
                <a:rPr lang="ko-KR" altLang="en-US" dirty="0">
                  <a:solidFill>
                    <a:srgbClr val="000000"/>
                  </a:solidFill>
                </a:rPr>
                <a:t>의</a:t>
              </a: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</a:rPr>
                <a:t>값이 변할 때 </a:t>
              </a:r>
              <a:r>
                <a:rPr lang="en-US" altLang="ko-KR" dirty="0">
                  <a:solidFill>
                    <a:srgbClr val="000000"/>
                  </a:solidFill>
                </a:rPr>
                <a:t>True </a:t>
              </a:r>
              <a:r>
                <a:rPr lang="ko-KR" altLang="en-US" dirty="0">
                  <a:solidFill>
                    <a:srgbClr val="000000"/>
                  </a:solidFill>
                </a:rPr>
                <a:t>반환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</a:t>
              </a:r>
              <a:r>
                <a:rPr lang="ko-KR" altLang="en-US" dirty="0">
                  <a:solidFill>
                    <a:srgbClr val="000000"/>
                  </a:solidFill>
                </a:rPr>
                <a:t> 사람이나 차량보다 작은 물체는 인식하지 않음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22E767E6-8E88-4934-BD4D-AEA6C1F5F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304" y="2003941"/>
              <a:ext cx="4686761" cy="3477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DD0801-D3B4-4B39-AAA0-81547DF0B6B0}"/>
              </a:ext>
            </a:extLst>
          </p:cNvPr>
          <p:cNvSpPr txBox="1"/>
          <p:nvPr/>
        </p:nvSpPr>
        <p:spPr>
          <a:xfrm>
            <a:off x="8866474" y="5281749"/>
            <a:ext cx="296021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카메라 화면</a:t>
            </a:r>
          </a:p>
        </p:txBody>
      </p:sp>
    </p:spTree>
    <p:extLst>
      <p:ext uri="{BB962C8B-B14F-4D97-AF65-F5344CB8AC3E}">
        <p14:creationId xmlns:p14="http://schemas.microsoft.com/office/powerpoint/2010/main" val="19289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296</Words>
  <Application>Microsoft Office PowerPoint</Application>
  <PresentationFormat>와이드스크린</PresentationFormat>
  <Paragraphs>109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함초롬돋움</vt:lpstr>
      <vt:lpstr>Wingdings 3</vt:lpstr>
      <vt:lpstr>Lucida Sans Unicode</vt:lpstr>
      <vt:lpstr>한컴 윤고딕 230</vt:lpstr>
      <vt:lpstr>bold</vt:lpstr>
      <vt:lpstr>맑은 고딕</vt:lpstr>
      <vt:lpstr>한컴 윤고딕 240</vt:lpstr>
      <vt:lpstr>Wingdings</vt:lpstr>
      <vt:lpstr>Arial</vt:lpstr>
      <vt:lpstr>교차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Ryan</cp:lastModifiedBy>
  <cp:revision>254</cp:revision>
  <dcterms:created xsi:type="dcterms:W3CDTF">2016-12-23T03:48:18Z</dcterms:created>
  <dcterms:modified xsi:type="dcterms:W3CDTF">2018-12-20T09:26:48Z</dcterms:modified>
  <cp:version>1000.0000.01</cp:version>
</cp:coreProperties>
</file>